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4" r:id="rId2"/>
    <p:sldId id="372" r:id="rId3"/>
    <p:sldId id="285" r:id="rId4"/>
    <p:sldId id="266" r:id="rId5"/>
    <p:sldId id="279" r:id="rId6"/>
    <p:sldId id="370" r:id="rId7"/>
    <p:sldId id="384" r:id="rId8"/>
    <p:sldId id="373" r:id="rId9"/>
    <p:sldId id="307" r:id="rId10"/>
    <p:sldId id="329" r:id="rId11"/>
    <p:sldId id="385" r:id="rId12"/>
    <p:sldId id="397" r:id="rId13"/>
    <p:sldId id="405" r:id="rId14"/>
    <p:sldId id="406" r:id="rId15"/>
    <p:sldId id="407" r:id="rId16"/>
    <p:sldId id="404" r:id="rId17"/>
    <p:sldId id="386" r:id="rId18"/>
    <p:sldId id="394" r:id="rId19"/>
    <p:sldId id="395" r:id="rId20"/>
    <p:sldId id="401" r:id="rId21"/>
    <p:sldId id="402" r:id="rId22"/>
    <p:sldId id="403" r:id="rId23"/>
    <p:sldId id="393" r:id="rId24"/>
    <p:sldId id="387" r:id="rId25"/>
    <p:sldId id="3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D4E4108F-8D52-C24F-BD48-C5B3E3415B20}">
          <p14:sldIdLst/>
        </p14:section>
        <p14:section name="Presentation" id="{F50E7A29-14EC-A74C-8115-EFF96D771BD2}">
          <p14:sldIdLst>
            <p14:sldId id="274"/>
            <p14:sldId id="372"/>
            <p14:sldId id="285"/>
            <p14:sldId id="266"/>
            <p14:sldId id="279"/>
            <p14:sldId id="370"/>
            <p14:sldId id="384"/>
            <p14:sldId id="373"/>
            <p14:sldId id="307"/>
            <p14:sldId id="329"/>
            <p14:sldId id="385"/>
            <p14:sldId id="397"/>
            <p14:sldId id="405"/>
            <p14:sldId id="406"/>
            <p14:sldId id="407"/>
            <p14:sldId id="404"/>
            <p14:sldId id="386"/>
            <p14:sldId id="394"/>
            <p14:sldId id="395"/>
            <p14:sldId id="401"/>
            <p14:sldId id="402"/>
            <p14:sldId id="403"/>
            <p14:sldId id="393"/>
            <p14:sldId id="387"/>
            <p14:sldId id="396"/>
          </p14:sldIdLst>
        </p14:section>
        <p14:section name="Icons, Devices" id="{2BB70305-F892-6C40-B512-C4829BF1FD4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7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73"/>
  </p:normalViewPr>
  <p:slideViewPr>
    <p:cSldViewPr snapToGrid="0" snapToObjects="1" showGuides="1">
      <p:cViewPr>
        <p:scale>
          <a:sx n="84" d="100"/>
          <a:sy n="84" d="100"/>
        </p:scale>
        <p:origin x="-124" y="-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9A84A-733A-0C47-AC2B-F0C70F83A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49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9A84A-733A-0C47-AC2B-F0C70F83A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94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9A84A-733A-0C47-AC2B-F0C70F83A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27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9A84A-733A-0C47-AC2B-F0C70F83A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12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578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‹Nº›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854721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K-VALUE</a:t>
            </a: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706" r:id="rId47"/>
    <p:sldLayoutId id="2147483710" r:id="rId48"/>
    <p:sldLayoutId id="2147483709" r:id="rId49"/>
    <p:sldLayoutId id="2147483713" r:id="rId50"/>
    <p:sldLayoutId id="2147483717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kvalue.com" TargetMode="External"/><Relationship Id="rId2" Type="http://schemas.openxmlformats.org/officeDocument/2006/relationships/hyperlink" Target="mailto:info@kvalue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support@kvalue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DC688594-1F83-4D2D-B144-B456ABDB31F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tretch>
            <a:fillRect/>
          </a:stretch>
        </p:blipFill>
        <p:spPr>
          <a:xfrm>
            <a:off x="1494423" y="247444"/>
            <a:ext cx="9738569" cy="5477945"/>
          </a:xfrm>
        </p:spPr>
      </p:pic>
      <p:sp>
        <p:nvSpPr>
          <p:cNvPr id="4" name="TextBox 3"/>
          <p:cNvSpPr txBox="1"/>
          <p:nvPr/>
        </p:nvSpPr>
        <p:spPr>
          <a:xfrm>
            <a:off x="8211185" y="4753614"/>
            <a:ext cx="4120545" cy="501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latin typeface="Titillium" charset="0"/>
                <a:ea typeface="Titillium" charset="0"/>
                <a:cs typeface="Titillium" charset="0"/>
              </a:rPr>
              <a:t>K-VALUE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4061" y="442318"/>
            <a:ext cx="473539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SMART HOME SERVICES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222071" y="5307894"/>
            <a:ext cx="6912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22071" y="5477945"/>
            <a:ext cx="2933700" cy="124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spc="200" dirty="0">
                <a:latin typeface="Titillium" charset="0"/>
                <a:ea typeface="Titillium" charset="0"/>
                <a:cs typeface="Titillium" charset="0"/>
              </a:rPr>
              <a:t>FOCUS ON THE WHY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B317E9D-2591-4DA0-B2D7-7DB5A0748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956846" y="3871583"/>
            <a:ext cx="2265225" cy="2265225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558B7A4-DAF5-451F-B13D-00E427A905B9}"/>
              </a:ext>
            </a:extLst>
          </p:cNvPr>
          <p:cNvSpPr/>
          <p:nvPr/>
        </p:nvSpPr>
        <p:spPr bwMode="auto">
          <a:xfrm>
            <a:off x="2413262" y="3082565"/>
            <a:ext cx="348792" cy="565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our clients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0700" y="1831254"/>
            <a:ext cx="8610600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We are proud to work for…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119569-1A14-4F7D-A5F8-CDBEA591A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72"/>
          <a:stretch/>
        </p:blipFill>
        <p:spPr>
          <a:xfrm>
            <a:off x="3596803" y="3248140"/>
            <a:ext cx="2002720" cy="5193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5C6014-788E-4107-B2CD-EAB4D80A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79" y="3057817"/>
            <a:ext cx="1919926" cy="8999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9C22D82-6FAA-4B69-9727-9FC0FEBFD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680" y="4100793"/>
            <a:ext cx="2720640" cy="4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4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0700" y="2985801"/>
            <a:ext cx="3684814" cy="1340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3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SMART HOME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SOLUTIONS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0E7C19-7915-41EC-BBB5-61AC004604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5457" b="35457"/>
          <a:stretch>
            <a:fillRect/>
          </a:stretch>
        </p:blipFill>
        <p:spPr/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D795C7E1-9075-4DE6-AA50-227E664C25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35457" b="35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531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0700" y="1078165"/>
            <a:ext cx="3023038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2463095"/>
            <a:ext cx="3023038" cy="10772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We will provide all kind of consumption analysis. We will analyze</a:t>
            </a: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the energy used by hours, days, weeks,  months, years or even by each sub-meter that we’ll install.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90700" y="230106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C3B015E-066B-4718-809E-5BFAA6CE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060" y="1305311"/>
            <a:ext cx="6589336" cy="482401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EBEDEC9-0D38-4250-867C-6581D0B4B57B}"/>
              </a:ext>
            </a:extLst>
          </p:cNvPr>
          <p:cNvSpPr txBox="1"/>
          <p:nvPr/>
        </p:nvSpPr>
        <p:spPr>
          <a:xfrm>
            <a:off x="11193970" y="3400458"/>
            <a:ext cx="6439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 err="1">
                <a:highlight>
                  <a:srgbClr val="FFFF00"/>
                </a:highlight>
              </a:rPr>
              <a:t>Kitchen</a:t>
            </a:r>
            <a:endParaRPr lang="es-ES" sz="600" dirty="0">
              <a:highlight>
                <a:srgbClr val="FFFF00"/>
              </a:highlight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7CD277-D525-4369-A1C8-16E0BC47652E}"/>
              </a:ext>
            </a:extLst>
          </p:cNvPr>
          <p:cNvSpPr txBox="1"/>
          <p:nvPr/>
        </p:nvSpPr>
        <p:spPr>
          <a:xfrm>
            <a:off x="11193969" y="3526214"/>
            <a:ext cx="6439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 err="1">
                <a:highlight>
                  <a:srgbClr val="FFFF00"/>
                </a:highlight>
              </a:rPr>
              <a:t>Laundry</a:t>
            </a:r>
            <a:r>
              <a:rPr lang="es-ES" sz="600" dirty="0">
                <a:highlight>
                  <a:srgbClr val="FFFF00"/>
                </a:highlight>
              </a:rPr>
              <a:t> </a:t>
            </a:r>
            <a:r>
              <a:rPr lang="es-ES" sz="600" dirty="0" err="1">
                <a:highlight>
                  <a:srgbClr val="FFFF00"/>
                </a:highlight>
              </a:rPr>
              <a:t>room</a:t>
            </a:r>
            <a:endParaRPr lang="es-ES" sz="600" dirty="0">
              <a:highlight>
                <a:srgbClr val="FFFF00"/>
              </a:highligh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EC21E9-8C2C-4316-9326-1ADC1B0783AC}"/>
              </a:ext>
            </a:extLst>
          </p:cNvPr>
          <p:cNvSpPr txBox="1"/>
          <p:nvPr/>
        </p:nvSpPr>
        <p:spPr>
          <a:xfrm>
            <a:off x="11193968" y="3644917"/>
            <a:ext cx="11819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>
                <a:highlight>
                  <a:srgbClr val="FFFF00"/>
                </a:highlight>
              </a:rPr>
              <a:t>Hater-</a:t>
            </a:r>
            <a:r>
              <a:rPr lang="es-ES" sz="600" dirty="0" err="1">
                <a:highlight>
                  <a:srgbClr val="FFFF00"/>
                </a:highlight>
              </a:rPr>
              <a:t>water</a:t>
            </a:r>
            <a:r>
              <a:rPr lang="es-ES" sz="600" dirty="0">
                <a:highlight>
                  <a:srgbClr val="FFFF00"/>
                </a:highlight>
              </a:rPr>
              <a:t> &amp; Air-</a:t>
            </a:r>
            <a:r>
              <a:rPr lang="es-ES" sz="600" dirty="0" err="1">
                <a:highlight>
                  <a:srgbClr val="FFFF00"/>
                </a:highlight>
              </a:rPr>
              <a:t>cond</a:t>
            </a:r>
            <a:r>
              <a:rPr lang="es-ES" sz="600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E9D342-A82B-403A-B505-1FF132C9B507}"/>
              </a:ext>
            </a:extLst>
          </p:cNvPr>
          <p:cNvSpPr txBox="1"/>
          <p:nvPr/>
        </p:nvSpPr>
        <p:spPr>
          <a:xfrm>
            <a:off x="11193970" y="3757181"/>
            <a:ext cx="9443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>
                <a:highlight>
                  <a:srgbClr val="FFFF00"/>
                </a:highlight>
              </a:rPr>
              <a:t>Energy </a:t>
            </a:r>
            <a:r>
              <a:rPr lang="es-ES" sz="600" dirty="0" err="1">
                <a:highlight>
                  <a:srgbClr val="FFFF00"/>
                </a:highlight>
              </a:rPr>
              <a:t>not</a:t>
            </a:r>
            <a:r>
              <a:rPr lang="es-ES" sz="600" dirty="0">
                <a:highlight>
                  <a:srgbClr val="FFFF00"/>
                </a:highlight>
              </a:rPr>
              <a:t> </a:t>
            </a:r>
            <a:r>
              <a:rPr lang="es-ES" sz="600" dirty="0" err="1">
                <a:highlight>
                  <a:srgbClr val="FFFF00"/>
                </a:highlight>
              </a:rPr>
              <a:t>submeterd</a:t>
            </a:r>
            <a:endParaRPr lang="es-ES" sz="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52239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0700" y="1078165"/>
            <a:ext cx="3023038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Forecasts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2463095"/>
            <a:ext cx="3023038" cy="80021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We will be able to build forecast models, based on the data, to predict future consumptions.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0700" y="230106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07D9E56-A2EC-46A9-B365-98AC7612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10" y="1532457"/>
            <a:ext cx="6208337" cy="46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61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0700" y="1078165"/>
            <a:ext cx="3023038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Detect anomalies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2463095"/>
            <a:ext cx="3023038" cy="80021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As we saw in the previous graphs, we have detected than more than 50% of the energy is not sub-metered, right now.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0700" y="230106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23182D5-4917-4BE7-86C5-A2A64C58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836" y="4265396"/>
            <a:ext cx="1920809" cy="2392833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FA6C8C9E-0AA1-402E-AC97-852A2D9FE3E3}"/>
              </a:ext>
            </a:extLst>
          </p:cNvPr>
          <p:cNvSpPr txBox="1"/>
          <p:nvPr/>
        </p:nvSpPr>
        <p:spPr>
          <a:xfrm>
            <a:off x="1790700" y="4814491"/>
            <a:ext cx="3023038" cy="52322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Also, we detected missing data over the years. We will offer solutions to fix that.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8D3724D-F609-499A-87A9-D6D1AA464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"/>
          <a:stretch/>
        </p:blipFill>
        <p:spPr>
          <a:xfrm>
            <a:off x="6806151" y="1014876"/>
            <a:ext cx="4355185" cy="30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7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0700" y="1078165"/>
            <a:ext cx="3023038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Performance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2463095"/>
            <a:ext cx="3023038" cy="190821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A </a:t>
            </a:r>
            <a:r>
              <a:rPr lang="en-US" sz="1200" dirty="0" err="1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continous</a:t>
            </a: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measuring of the energy will give us the opportunity to suggest better grouping combinations in order to have a good energy performance in the house.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Also, we can give eco-friendly suggestions for those families interested for the environment respect.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0700" y="230106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74356AA9-E644-4CE0-9676-211FF8EB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204" y="1345678"/>
            <a:ext cx="31420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2859"/>
            <a:ext cx="11632676" cy="495486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89240" y="2949589"/>
            <a:ext cx="3707575" cy="408532"/>
            <a:chOff x="1790700" y="2264521"/>
            <a:chExt cx="3707575" cy="408532"/>
          </a:xfrm>
        </p:grpSpPr>
        <p:sp>
          <p:nvSpPr>
            <p:cNvPr id="6" name="TextBox 5"/>
            <p:cNvSpPr txBox="1"/>
            <p:nvPr/>
          </p:nvSpPr>
          <p:spPr>
            <a:xfrm>
              <a:off x="2386967" y="2394920"/>
              <a:ext cx="3111308" cy="150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OFFER SOMETHING DIFERENT</a:t>
              </a:r>
            </a:p>
          </p:txBody>
        </p:sp>
        <p:sp>
          <p:nvSpPr>
            <p:cNvPr id="8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93727" y="2959994"/>
            <a:ext cx="3709033" cy="408532"/>
            <a:chOff x="1790700" y="2264521"/>
            <a:chExt cx="3709033" cy="408532"/>
          </a:xfrm>
        </p:grpSpPr>
        <p:sp>
          <p:nvSpPr>
            <p:cNvPr id="15" name="TextBox 14"/>
            <p:cNvSpPr txBox="1"/>
            <p:nvPr/>
          </p:nvSpPr>
          <p:spPr>
            <a:xfrm>
              <a:off x="2388425" y="2319739"/>
              <a:ext cx="3111308" cy="2980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CONTROL THEIR ENERGY CONSUMPTION</a:t>
              </a:r>
            </a:p>
          </p:txBody>
        </p:sp>
        <p:sp>
          <p:nvSpPr>
            <p:cNvPr id="17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A46C5351-91E7-4C52-8B80-B4FE8E428625}"/>
              </a:ext>
            </a:extLst>
          </p:cNvPr>
          <p:cNvSpPr txBox="1">
            <a:spLocks/>
          </p:cNvSpPr>
          <p:nvPr/>
        </p:nvSpPr>
        <p:spPr>
          <a:xfrm>
            <a:off x="0" y="2180046"/>
            <a:ext cx="6095999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dirty="0"/>
              <a:t>FOR YOU</a:t>
            </a:r>
            <a:endParaRPr lang="en-US" sz="2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8E587B8-60F4-4975-A75D-20D486EB7851}"/>
              </a:ext>
            </a:extLst>
          </p:cNvPr>
          <p:cNvSpPr txBox="1">
            <a:spLocks/>
          </p:cNvSpPr>
          <p:nvPr/>
        </p:nvSpPr>
        <p:spPr>
          <a:xfrm>
            <a:off x="5788058" y="2185249"/>
            <a:ext cx="5938886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dirty="0"/>
              <a:t>FOR YOUR CLIENTS</a:t>
            </a:r>
            <a:endParaRPr lang="en-US" sz="280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CF2DC4F-BC02-4AD8-97C9-7B209AF89273}"/>
              </a:ext>
            </a:extLst>
          </p:cNvPr>
          <p:cNvCxnSpPr/>
          <p:nvPr/>
        </p:nvCxnSpPr>
        <p:spPr>
          <a:xfrm>
            <a:off x="5788058" y="2403835"/>
            <a:ext cx="0" cy="322396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13">
            <a:extLst>
              <a:ext uri="{FF2B5EF4-FFF2-40B4-BE49-F238E27FC236}">
                <a16:creationId xmlns:a16="http://schemas.microsoft.com/office/drawing/2014/main" id="{D66D4686-0988-4A16-AA75-ED2091DAEC9C}"/>
              </a:ext>
            </a:extLst>
          </p:cNvPr>
          <p:cNvGrpSpPr/>
          <p:nvPr/>
        </p:nvGrpSpPr>
        <p:grpSpPr>
          <a:xfrm>
            <a:off x="6693727" y="3703003"/>
            <a:ext cx="3709033" cy="408532"/>
            <a:chOff x="1790700" y="2264521"/>
            <a:chExt cx="3709033" cy="408532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6F77324-B923-4A25-B58A-09A1581772DE}"/>
                </a:ext>
              </a:extLst>
            </p:cNvPr>
            <p:cNvSpPr txBox="1"/>
            <p:nvPr/>
          </p:nvSpPr>
          <p:spPr>
            <a:xfrm>
              <a:off x="2388425" y="2319739"/>
              <a:ext cx="3111308" cy="2980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SAVE MONEY ON THEIR ENERGY BILLS</a:t>
              </a:r>
            </a:p>
          </p:txBody>
        </p:sp>
        <p:sp>
          <p:nvSpPr>
            <p:cNvPr id="26" name="Shape 3938">
              <a:extLst>
                <a:ext uri="{FF2B5EF4-FFF2-40B4-BE49-F238E27FC236}">
                  <a16:creationId xmlns:a16="http://schemas.microsoft.com/office/drawing/2014/main" id="{AA697FF8-58E2-4810-A651-3F33ECE33C2D}"/>
                </a:ext>
              </a:extLst>
            </p:cNvPr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A21E0A36-991F-4EC8-B042-71661DDBEBD8}"/>
              </a:ext>
            </a:extLst>
          </p:cNvPr>
          <p:cNvGrpSpPr/>
          <p:nvPr/>
        </p:nvGrpSpPr>
        <p:grpSpPr>
          <a:xfrm>
            <a:off x="6693727" y="4446012"/>
            <a:ext cx="3709033" cy="408532"/>
            <a:chOff x="1790700" y="2264521"/>
            <a:chExt cx="3709033" cy="408532"/>
          </a:xfrm>
        </p:grpSpPr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7C153394-F712-4AA7-ABD5-74354F6B3003}"/>
                </a:ext>
              </a:extLst>
            </p:cNvPr>
            <p:cNvSpPr txBox="1"/>
            <p:nvPr/>
          </p:nvSpPr>
          <p:spPr>
            <a:xfrm>
              <a:off x="2388425" y="2319739"/>
              <a:ext cx="3111308" cy="2980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DETECT UNUSUAL PERFORMANCE OF THEIR ELECTRIC DEVICES</a:t>
              </a:r>
            </a:p>
          </p:txBody>
        </p:sp>
        <p:sp>
          <p:nvSpPr>
            <p:cNvPr id="29" name="Shape 3938">
              <a:extLst>
                <a:ext uri="{FF2B5EF4-FFF2-40B4-BE49-F238E27FC236}">
                  <a16:creationId xmlns:a16="http://schemas.microsoft.com/office/drawing/2014/main" id="{CCD8D2E7-2468-42E2-B2F4-BDCB8D8056B4}"/>
                </a:ext>
              </a:extLst>
            </p:cNvPr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51D61737-4336-4484-A397-C1287D245044}"/>
              </a:ext>
            </a:extLst>
          </p:cNvPr>
          <p:cNvGrpSpPr/>
          <p:nvPr/>
        </p:nvGrpSpPr>
        <p:grpSpPr>
          <a:xfrm>
            <a:off x="6693727" y="5189021"/>
            <a:ext cx="3709033" cy="408532"/>
            <a:chOff x="1790700" y="2264521"/>
            <a:chExt cx="3709033" cy="408532"/>
          </a:xfrm>
        </p:grpSpPr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2D53AF64-D5CC-4AB0-909B-14C0A4CFFC21}"/>
                </a:ext>
              </a:extLst>
            </p:cNvPr>
            <p:cNvSpPr txBox="1"/>
            <p:nvPr/>
          </p:nvSpPr>
          <p:spPr>
            <a:xfrm>
              <a:off x="2388425" y="2394920"/>
              <a:ext cx="3111308" cy="150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MAKE THEIR LIFE EASIER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2" name="Shape 3938">
              <a:extLst>
                <a:ext uri="{FF2B5EF4-FFF2-40B4-BE49-F238E27FC236}">
                  <a16:creationId xmlns:a16="http://schemas.microsoft.com/office/drawing/2014/main" id="{A5D4098E-F927-4CEB-9FDF-74CB60D89175}"/>
                </a:ext>
              </a:extLst>
            </p:cNvPr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8">
            <a:extLst>
              <a:ext uri="{FF2B5EF4-FFF2-40B4-BE49-F238E27FC236}">
                <a16:creationId xmlns:a16="http://schemas.microsoft.com/office/drawing/2014/main" id="{A414D72F-D16F-427D-98C7-71FA64428771}"/>
              </a:ext>
            </a:extLst>
          </p:cNvPr>
          <p:cNvGrpSpPr/>
          <p:nvPr/>
        </p:nvGrpSpPr>
        <p:grpSpPr>
          <a:xfrm>
            <a:off x="1789240" y="3703003"/>
            <a:ext cx="3707575" cy="408532"/>
            <a:chOff x="1790700" y="2264521"/>
            <a:chExt cx="3707575" cy="408532"/>
          </a:xfrm>
        </p:grpSpPr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E9EEC0E-33CD-4BCE-B80E-79A020DF041C}"/>
                </a:ext>
              </a:extLst>
            </p:cNvPr>
            <p:cNvSpPr txBox="1"/>
            <p:nvPr/>
          </p:nvSpPr>
          <p:spPr>
            <a:xfrm>
              <a:off x="2386967" y="2394920"/>
              <a:ext cx="3111308" cy="150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LOW INVESTMENT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5" name="Shape 3938">
              <a:extLst>
                <a:ext uri="{FF2B5EF4-FFF2-40B4-BE49-F238E27FC236}">
                  <a16:creationId xmlns:a16="http://schemas.microsoft.com/office/drawing/2014/main" id="{17920622-FB91-44CC-9F26-5657C5782345}"/>
                </a:ext>
              </a:extLst>
            </p:cNvPr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8">
            <a:extLst>
              <a:ext uri="{FF2B5EF4-FFF2-40B4-BE49-F238E27FC236}">
                <a16:creationId xmlns:a16="http://schemas.microsoft.com/office/drawing/2014/main" id="{D220EB22-38EF-444C-AD80-711B18AE7196}"/>
              </a:ext>
            </a:extLst>
          </p:cNvPr>
          <p:cNvGrpSpPr/>
          <p:nvPr/>
        </p:nvGrpSpPr>
        <p:grpSpPr>
          <a:xfrm>
            <a:off x="1789240" y="4446012"/>
            <a:ext cx="3707575" cy="428494"/>
            <a:chOff x="1790700" y="2264521"/>
            <a:chExt cx="3707575" cy="428494"/>
          </a:xfrm>
        </p:grpSpPr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D72641D7-C842-4EC0-8663-15D4FCEAC35D}"/>
                </a:ext>
              </a:extLst>
            </p:cNvPr>
            <p:cNvSpPr txBox="1"/>
            <p:nvPr/>
          </p:nvSpPr>
          <p:spPr>
            <a:xfrm>
              <a:off x="2386967" y="2394920"/>
              <a:ext cx="3111308" cy="2980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spc="200" dirty="0">
                  <a:solidFill>
                    <a:srgbClr val="000000"/>
                  </a:solidFill>
                  <a:latin typeface="Titillium" charset="0"/>
                  <a:ea typeface="Titillium" charset="0"/>
                  <a:cs typeface="Titillium" charset="0"/>
                </a:rPr>
                <a:t>ADD ANOTHER SOURCE OF REVENUE</a:t>
              </a:r>
              <a:endPara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8" name="Shape 3938">
              <a:extLst>
                <a:ext uri="{FF2B5EF4-FFF2-40B4-BE49-F238E27FC236}">
                  <a16:creationId xmlns:a16="http://schemas.microsoft.com/office/drawing/2014/main" id="{2E78340D-7CA6-43FC-A2CB-16F51370DF32}"/>
                </a:ext>
              </a:extLst>
            </p:cNvPr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Group 8">
            <a:extLst>
              <a:ext uri="{FF2B5EF4-FFF2-40B4-BE49-F238E27FC236}">
                <a16:creationId xmlns:a16="http://schemas.microsoft.com/office/drawing/2014/main" id="{24026CCB-7681-45B8-858F-7E81A2D65A98}"/>
              </a:ext>
            </a:extLst>
          </p:cNvPr>
          <p:cNvGrpSpPr/>
          <p:nvPr/>
        </p:nvGrpSpPr>
        <p:grpSpPr>
          <a:xfrm>
            <a:off x="1789240" y="5199308"/>
            <a:ext cx="3707575" cy="428494"/>
            <a:chOff x="1790700" y="2264521"/>
            <a:chExt cx="3707575" cy="428494"/>
          </a:xfrm>
        </p:grpSpPr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CB2F4605-7FFB-46B1-8FB6-AECA6D4CD63A}"/>
                </a:ext>
              </a:extLst>
            </p:cNvPr>
            <p:cNvSpPr txBox="1"/>
            <p:nvPr/>
          </p:nvSpPr>
          <p:spPr>
            <a:xfrm>
              <a:off x="2386967" y="2394920"/>
              <a:ext cx="3111308" cy="2980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ECO-FRIENDLY BUILDING SOLUTION</a:t>
              </a:r>
            </a:p>
          </p:txBody>
        </p:sp>
        <p:sp>
          <p:nvSpPr>
            <p:cNvPr id="41" name="Shape 3938">
              <a:extLst>
                <a:ext uri="{FF2B5EF4-FFF2-40B4-BE49-F238E27FC236}">
                  <a16:creationId xmlns:a16="http://schemas.microsoft.com/office/drawing/2014/main" id="{8E22E1AD-E092-48EE-A531-6844BF407311}"/>
                </a:ext>
              </a:extLst>
            </p:cNvPr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92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0700" y="2985801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4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PROPOSAL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F7D28059-7C8D-4621-994E-6EE76959FFF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5457" b="35457"/>
          <a:stretch>
            <a:fillRect/>
          </a:stretch>
        </p:blipFill>
        <p:spPr/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3D29D3EA-FDA6-4C5C-8293-F0EA893D14A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35457" b="35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0268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"/>
          <p:cNvSpPr>
            <a:spLocks/>
          </p:cNvSpPr>
          <p:nvPr/>
        </p:nvSpPr>
        <p:spPr bwMode="auto">
          <a:xfrm>
            <a:off x="2943985" y="289571"/>
            <a:ext cx="6304030" cy="630402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15000"/>
              </a:schemeClr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886200" y="1219203"/>
            <a:ext cx="4419600" cy="441959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4278" y="1885012"/>
            <a:ext cx="1558610" cy="17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Payments history</a:t>
            </a:r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8392886" y="1806543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98027" y="3324538"/>
            <a:ext cx="1558610" cy="17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Weather</a:t>
            </a:r>
          </a:p>
        </p:txBody>
      </p:sp>
      <p:sp>
        <p:nvSpPr>
          <p:cNvPr id="8" name="AutoShape 3"/>
          <p:cNvSpPr>
            <a:spLocks/>
          </p:cNvSpPr>
          <p:nvPr/>
        </p:nvSpPr>
        <p:spPr bwMode="auto">
          <a:xfrm>
            <a:off x="8995799" y="3138333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14278" y="4741211"/>
            <a:ext cx="1558610" cy="17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Update firmware</a:t>
            </a: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>
            <a:off x="8392886" y="4557519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1360" y="3354507"/>
            <a:ext cx="1558610" cy="17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Notifications</a:t>
            </a: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2693161" y="3178176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4041" y="1971188"/>
            <a:ext cx="1558610" cy="17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Forecast</a:t>
            </a:r>
          </a:p>
        </p:txBody>
      </p:sp>
      <p:sp>
        <p:nvSpPr>
          <p:cNvPr id="14" name="AutoShape 3"/>
          <p:cNvSpPr>
            <a:spLocks/>
          </p:cNvSpPr>
          <p:nvPr/>
        </p:nvSpPr>
        <p:spPr bwMode="auto">
          <a:xfrm>
            <a:off x="3297466" y="1806543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40788" y="4741211"/>
            <a:ext cx="1558610" cy="17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Settings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3302832" y="4549811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3660"/>
          <p:cNvSpPr/>
          <p:nvPr/>
        </p:nvSpPr>
        <p:spPr>
          <a:xfrm>
            <a:off x="3384552" y="191707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3626"/>
          <p:cNvSpPr/>
          <p:nvPr/>
        </p:nvSpPr>
        <p:spPr>
          <a:xfrm>
            <a:off x="2803695" y="3314046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3826"/>
          <p:cNvSpPr/>
          <p:nvPr/>
        </p:nvSpPr>
        <p:spPr>
          <a:xfrm>
            <a:off x="8504193" y="1943215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70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70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70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3883"/>
          <p:cNvSpPr/>
          <p:nvPr/>
        </p:nvSpPr>
        <p:spPr>
          <a:xfrm>
            <a:off x="8512630" y="4687734"/>
            <a:ext cx="279033" cy="241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90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9"/>
                  <a:pt x="12246" y="17782"/>
                </a:cubicBezTo>
                <a:cubicBezTo>
                  <a:pt x="12111" y="17511"/>
                  <a:pt x="11811" y="17418"/>
                  <a:pt x="11576" y="17575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5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4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5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5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3"/>
                  <a:pt x="5028" y="4539"/>
                  <a:pt x="6382" y="4539"/>
                </a:cubicBezTo>
                <a:cubicBezTo>
                  <a:pt x="6661" y="4539"/>
                  <a:pt x="6942" y="4598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300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7"/>
                  <a:pt x="17666" y="7005"/>
                  <a:pt x="17660" y="7102"/>
                </a:cubicBezTo>
                <a:lnTo>
                  <a:pt x="17655" y="7200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8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7"/>
                  <a:pt x="10504" y="14274"/>
                </a:cubicBezTo>
                <a:lnTo>
                  <a:pt x="10517" y="14218"/>
                </a:lnTo>
                <a:cubicBezTo>
                  <a:pt x="10484" y="14222"/>
                  <a:pt x="10451" y="14232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3"/>
                  <a:pt x="8088" y="14694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3"/>
                  <a:pt x="8836" y="17589"/>
                </a:cubicBezTo>
                <a:cubicBezTo>
                  <a:pt x="8836" y="16857"/>
                  <a:pt x="9142" y="16215"/>
                  <a:pt x="9609" y="15803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9"/>
                  <a:pt x="10283" y="17278"/>
                </a:cubicBezTo>
                <a:lnTo>
                  <a:pt x="10823" y="14953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3965">
            <a:extLst>
              <a:ext uri="{FF2B5EF4-FFF2-40B4-BE49-F238E27FC236}">
                <a16:creationId xmlns:a16="http://schemas.microsoft.com/office/drawing/2014/main" id="{66EC49BD-1E6B-4AAB-AE8C-084064612615}"/>
              </a:ext>
            </a:extLst>
          </p:cNvPr>
          <p:cNvSpPr/>
          <p:nvPr/>
        </p:nvSpPr>
        <p:spPr>
          <a:xfrm>
            <a:off x="9113368" y="3252690"/>
            <a:ext cx="272935" cy="272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2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2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60" y="15660"/>
                </a:cubicBezTo>
                <a:cubicBezTo>
                  <a:pt x="15468" y="15852"/>
                  <a:pt x="15468" y="16163"/>
                  <a:pt x="15660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4" y="17743"/>
                </a:lnTo>
                <a:cubicBezTo>
                  <a:pt x="2972" y="17934"/>
                  <a:pt x="2972" y="18245"/>
                  <a:pt x="3164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0" y="16354"/>
                </a:lnTo>
                <a:cubicBezTo>
                  <a:pt x="6132" y="16163"/>
                  <a:pt x="6132" y="15852"/>
                  <a:pt x="5940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60" y="5247"/>
                </a:lnTo>
                <a:cubicBezTo>
                  <a:pt x="15468" y="5437"/>
                  <a:pt x="15468" y="5749"/>
                  <a:pt x="15660" y="5941"/>
                </a:cubicBezTo>
                <a:cubicBezTo>
                  <a:pt x="15851" y="6133"/>
                  <a:pt x="16162" y="6133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3"/>
                  <a:pt x="5749" y="6133"/>
                  <a:pt x="5940" y="5941"/>
                </a:cubicBezTo>
                <a:cubicBezTo>
                  <a:pt x="6132" y="5749"/>
                  <a:pt x="6132" y="5437"/>
                  <a:pt x="5940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4" y="3163"/>
                </a:cubicBezTo>
                <a:cubicBezTo>
                  <a:pt x="2972" y="3355"/>
                  <a:pt x="2972" y="3666"/>
                  <a:pt x="3164" y="3857"/>
                </a:cubicBezTo>
                <a:cubicBezTo>
                  <a:pt x="3164" y="3857"/>
                  <a:pt x="5246" y="5941"/>
                  <a:pt x="5246" y="594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Block Arc 28">
            <a:extLst>
              <a:ext uri="{FF2B5EF4-FFF2-40B4-BE49-F238E27FC236}">
                <a16:creationId xmlns:a16="http://schemas.microsoft.com/office/drawing/2014/main" id="{FBE65DD4-C175-4711-9F5C-CA6E785E09F6}"/>
              </a:ext>
            </a:extLst>
          </p:cNvPr>
          <p:cNvSpPr/>
          <p:nvPr/>
        </p:nvSpPr>
        <p:spPr>
          <a:xfrm>
            <a:off x="5194920" y="2412966"/>
            <a:ext cx="1802159" cy="1802160"/>
          </a:xfrm>
          <a:prstGeom prst="blockArc">
            <a:avLst>
              <a:gd name="adj1" fmla="val 2109551"/>
              <a:gd name="adj2" fmla="val 16130534"/>
              <a:gd name="adj3" fmla="val 256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TextBox 31">
            <a:extLst>
              <a:ext uri="{FF2B5EF4-FFF2-40B4-BE49-F238E27FC236}">
                <a16:creationId xmlns:a16="http://schemas.microsoft.com/office/drawing/2014/main" id="{417434D3-EB92-4E44-B591-7DD97AE81B8E}"/>
              </a:ext>
            </a:extLst>
          </p:cNvPr>
          <p:cNvSpPr txBox="1"/>
          <p:nvPr/>
        </p:nvSpPr>
        <p:spPr>
          <a:xfrm>
            <a:off x="5201102" y="3130065"/>
            <a:ext cx="179597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latin typeface="Titillium" charset="0"/>
                <a:ea typeface="Titillium" charset="0"/>
                <a:cs typeface="Titillium" charset="0"/>
              </a:rPr>
              <a:t>70%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C639A42-BCA5-459E-9456-54D0A1D83675}"/>
              </a:ext>
            </a:extLst>
          </p:cNvPr>
          <p:cNvSpPr txBox="1"/>
          <p:nvPr/>
        </p:nvSpPr>
        <p:spPr>
          <a:xfrm>
            <a:off x="5201102" y="1631840"/>
            <a:ext cx="1800129" cy="596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ENERGY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DASHBOARD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76E6DADF-4B34-4DE1-B491-71AFFDE4B78C}"/>
              </a:ext>
            </a:extLst>
          </p:cNvPr>
          <p:cNvSpPr txBox="1"/>
          <p:nvPr/>
        </p:nvSpPr>
        <p:spPr>
          <a:xfrm>
            <a:off x="5438470" y="4378575"/>
            <a:ext cx="1558610" cy="17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Actual consumption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FC44C50B-0DAC-4978-9BD7-2BF920E8BE5D}"/>
              </a:ext>
            </a:extLst>
          </p:cNvPr>
          <p:cNvSpPr txBox="1"/>
          <p:nvPr/>
        </p:nvSpPr>
        <p:spPr>
          <a:xfrm>
            <a:off x="4925678" y="4641538"/>
            <a:ext cx="2516955" cy="149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(comparing last month)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2" name="Shape 3664">
            <a:extLst>
              <a:ext uri="{FF2B5EF4-FFF2-40B4-BE49-F238E27FC236}">
                <a16:creationId xmlns:a16="http://schemas.microsoft.com/office/drawing/2014/main" id="{576A54C4-CD5D-4EF2-9395-646E4F66FA74}"/>
              </a:ext>
            </a:extLst>
          </p:cNvPr>
          <p:cNvSpPr/>
          <p:nvPr/>
        </p:nvSpPr>
        <p:spPr>
          <a:xfrm>
            <a:off x="3420073" y="466238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76EC7C78-4DBF-4819-951D-BB83DE5E9047}"/>
              </a:ext>
            </a:extLst>
          </p:cNvPr>
          <p:cNvSpPr>
            <a:spLocks/>
          </p:cNvSpPr>
          <p:nvPr/>
        </p:nvSpPr>
        <p:spPr bwMode="auto">
          <a:xfrm>
            <a:off x="5845175" y="6342769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Shape 3598">
            <a:extLst>
              <a:ext uri="{FF2B5EF4-FFF2-40B4-BE49-F238E27FC236}">
                <a16:creationId xmlns:a16="http://schemas.microsoft.com/office/drawing/2014/main" id="{630D58B4-AA3F-490A-87E5-0E7DBFA51D7C}"/>
              </a:ext>
            </a:extLst>
          </p:cNvPr>
          <p:cNvSpPr/>
          <p:nvPr/>
        </p:nvSpPr>
        <p:spPr>
          <a:xfrm>
            <a:off x="5955709" y="643842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1A4B1960-48AA-4742-A39C-3AF5DCCE51FE}"/>
              </a:ext>
            </a:extLst>
          </p:cNvPr>
          <p:cNvSpPr txBox="1"/>
          <p:nvPr/>
        </p:nvSpPr>
        <p:spPr>
          <a:xfrm>
            <a:off x="5316694" y="6090676"/>
            <a:ext cx="1558610" cy="17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Home automation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2DEAE05D-A8E3-41B4-9B1F-97EB33277E46}"/>
              </a:ext>
            </a:extLst>
          </p:cNvPr>
          <p:cNvSpPr txBox="1"/>
          <p:nvPr/>
        </p:nvSpPr>
        <p:spPr>
          <a:xfrm>
            <a:off x="5316694" y="671954"/>
            <a:ext cx="1558610" cy="20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Consumption</a:t>
            </a:r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C54348FC-61EC-4AB8-9D72-D8DC4B46410C}"/>
              </a:ext>
            </a:extLst>
          </p:cNvPr>
          <p:cNvSpPr>
            <a:spLocks/>
          </p:cNvSpPr>
          <p:nvPr/>
        </p:nvSpPr>
        <p:spPr bwMode="auto">
          <a:xfrm>
            <a:off x="5845175" y="62581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Shape 3618">
            <a:extLst>
              <a:ext uri="{FF2B5EF4-FFF2-40B4-BE49-F238E27FC236}">
                <a16:creationId xmlns:a16="http://schemas.microsoft.com/office/drawing/2014/main" id="{86BD3021-2274-46B8-96CD-B8498B56497F}"/>
              </a:ext>
            </a:extLst>
          </p:cNvPr>
          <p:cNvSpPr/>
          <p:nvPr/>
        </p:nvSpPr>
        <p:spPr>
          <a:xfrm>
            <a:off x="5955709" y="1525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676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1E8D442E-F254-4A42-93C7-B63C392D16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1897626" y="4941615"/>
            <a:ext cx="629264" cy="502622"/>
          </a:xfrm>
        </p:spPr>
      </p:pic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35B5B048-F5CB-47E3-8BD2-1BCAB9D03D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265039" y="3329054"/>
            <a:ext cx="1916561" cy="1562109"/>
          </a:xfrm>
        </p:spPr>
      </p:pic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2D095094-43C2-43EF-9393-E96F57D4E2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5909187" y="3559242"/>
            <a:ext cx="1641988" cy="1382373"/>
          </a:xfrm>
        </p:spPr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07984056-4C45-4083-904F-CA6354B111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8941583" y="2122655"/>
            <a:ext cx="5187372" cy="3875020"/>
          </a:xfrm>
        </p:spPr>
      </p:pic>
    </p:spTree>
    <p:extLst>
      <p:ext uri="{BB962C8B-B14F-4D97-AF65-F5344CB8AC3E}">
        <p14:creationId xmlns:p14="http://schemas.microsoft.com/office/powerpoint/2010/main" val="256203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53754" y="2148417"/>
            <a:ext cx="684483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INDEX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1445" y="3701057"/>
            <a:ext cx="1575432" cy="1753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2.WHAT WE DO!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5395" y="3702692"/>
            <a:ext cx="1322478" cy="1753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3.SOLUTIONS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8856" y="3701057"/>
            <a:ext cx="1202252" cy="1753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1.ABOUT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2796" y="3627511"/>
            <a:ext cx="1245534" cy="1753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4.PROPOSAL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7021" y="3627511"/>
            <a:ext cx="1096198" cy="1753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5.CONTACT</a:t>
            </a:r>
          </a:p>
        </p:txBody>
      </p:sp>
      <p:sp>
        <p:nvSpPr>
          <p:cNvPr id="12" name="Shape 3598"/>
          <p:cNvSpPr/>
          <p:nvPr/>
        </p:nvSpPr>
        <p:spPr>
          <a:xfrm>
            <a:off x="5794763" y="1342162"/>
            <a:ext cx="623740" cy="62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3" name="Shape 3690"/>
          <p:cNvSpPr/>
          <p:nvPr/>
        </p:nvSpPr>
        <p:spPr>
          <a:xfrm>
            <a:off x="2324584" y="3183800"/>
            <a:ext cx="410797" cy="336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660"/>
          <p:cNvSpPr/>
          <p:nvPr/>
        </p:nvSpPr>
        <p:spPr>
          <a:xfrm>
            <a:off x="7690158" y="307292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694"/>
          <p:cNvSpPr/>
          <p:nvPr/>
        </p:nvSpPr>
        <p:spPr>
          <a:xfrm>
            <a:off x="4123757" y="3227358"/>
            <a:ext cx="410797" cy="26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717"/>
          <p:cNvSpPr/>
          <p:nvPr/>
        </p:nvSpPr>
        <p:spPr>
          <a:xfrm>
            <a:off x="5901230" y="314810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702"/>
          <p:cNvSpPr/>
          <p:nvPr/>
        </p:nvSpPr>
        <p:spPr>
          <a:xfrm>
            <a:off x="9489665" y="3072926"/>
            <a:ext cx="41090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7" y="20482"/>
                  <a:pt x="14661" y="20215"/>
                </a:cubicBezTo>
                <a:cubicBezTo>
                  <a:pt x="14607" y="20190"/>
                  <a:pt x="14553" y="20169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0"/>
                  <a:pt x="4887" y="1296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4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7"/>
                  <a:pt x="7168" y="7230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8"/>
                </a:cubicBezTo>
                <a:cubicBezTo>
                  <a:pt x="11538" y="14478"/>
                  <a:pt x="11552" y="14488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1" y="14839"/>
                  <a:pt x="14297" y="14479"/>
                </a:cubicBezTo>
                <a:cubicBezTo>
                  <a:pt x="14316" y="14463"/>
                  <a:pt x="14335" y="14445"/>
                  <a:pt x="14352" y="14427"/>
                </a:cubicBezTo>
                <a:lnTo>
                  <a:pt x="15452" y="13320"/>
                </a:lnTo>
                <a:cubicBezTo>
                  <a:pt x="15529" y="13272"/>
                  <a:pt x="15611" y="13247"/>
                  <a:pt x="15697" y="13247"/>
                </a:cubicBezTo>
                <a:cubicBezTo>
                  <a:pt x="15874" y="13247"/>
                  <a:pt x="15991" y="13337"/>
                  <a:pt x="16044" y="13391"/>
                </a:cubicBezTo>
                <a:cubicBezTo>
                  <a:pt x="16073" y="13419"/>
                  <a:pt x="16104" y="13446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5"/>
                  <a:pt x="20374" y="16762"/>
                </a:cubicBezTo>
                <a:cubicBezTo>
                  <a:pt x="20426" y="16794"/>
                  <a:pt x="20449" y="16816"/>
                  <a:pt x="20461" y="16827"/>
                </a:cubicBezTo>
                <a:cubicBezTo>
                  <a:pt x="20515" y="16881"/>
                  <a:pt x="20605" y="16998"/>
                  <a:pt x="20605" y="17174"/>
                </a:cubicBezTo>
                <a:cubicBezTo>
                  <a:pt x="20605" y="17208"/>
                  <a:pt x="20607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7" y="17174"/>
                </a:moveTo>
                <a:cubicBezTo>
                  <a:pt x="21587" y="16768"/>
                  <a:pt x="21422" y="16399"/>
                  <a:pt x="21155" y="16133"/>
                </a:cubicBezTo>
                <a:cubicBezTo>
                  <a:pt x="21077" y="16054"/>
                  <a:pt x="20988" y="15988"/>
                  <a:pt x="20894" y="15930"/>
                </a:cubicBezTo>
                <a:lnTo>
                  <a:pt x="16738" y="12697"/>
                </a:lnTo>
                <a:cubicBezTo>
                  <a:pt x="16472" y="12430"/>
                  <a:pt x="16104" y="12265"/>
                  <a:pt x="15697" y="12265"/>
                </a:cubicBezTo>
                <a:cubicBezTo>
                  <a:pt x="15365" y="12265"/>
                  <a:pt x="15061" y="12380"/>
                  <a:pt x="14815" y="12567"/>
                </a:cubicBezTo>
                <a:lnTo>
                  <a:pt x="13656" y="13736"/>
                </a:lnTo>
                <a:lnTo>
                  <a:pt x="13652" y="13733"/>
                </a:lnTo>
                <a:cubicBezTo>
                  <a:pt x="13473" y="13934"/>
                  <a:pt x="13215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4"/>
                  <a:pt x="12101" y="13674"/>
                </a:cubicBezTo>
                <a:cubicBezTo>
                  <a:pt x="10497" y="12510"/>
                  <a:pt x="9076" y="11109"/>
                  <a:pt x="7914" y="9503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8"/>
                  <a:pt x="7660" y="8101"/>
                  <a:pt x="7871" y="7920"/>
                </a:cubicBezTo>
                <a:lnTo>
                  <a:pt x="7870" y="7918"/>
                </a:lnTo>
                <a:lnTo>
                  <a:pt x="9024" y="6773"/>
                </a:lnTo>
                <a:cubicBezTo>
                  <a:pt x="9211" y="6528"/>
                  <a:pt x="9325" y="6225"/>
                  <a:pt x="9325" y="5891"/>
                </a:cubicBezTo>
                <a:cubicBezTo>
                  <a:pt x="9325" y="5484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1"/>
                </a:cubicBezTo>
                <a:cubicBezTo>
                  <a:pt x="5192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2" y="7372"/>
                </a:lnTo>
                <a:cubicBezTo>
                  <a:pt x="3435" y="13255"/>
                  <a:pt x="8343" y="18164"/>
                  <a:pt x="14224" y="21118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80"/>
                  <a:pt x="21594" y="17177"/>
                  <a:pt x="21594" y="17174"/>
                </a:cubicBezTo>
                <a:cubicBezTo>
                  <a:pt x="21594" y="17174"/>
                  <a:pt x="21587" y="17174"/>
                  <a:pt x="21587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3" y="10309"/>
                  <a:pt x="16692" y="10090"/>
                  <a:pt x="16692" y="9819"/>
                </a:cubicBezTo>
                <a:cubicBezTo>
                  <a:pt x="16692" y="7108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1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1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496874" y="2615609"/>
            <a:ext cx="71982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6633" y="2423218"/>
            <a:ext cx="0" cy="192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687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95118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0441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0663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9643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">
            <a:extLst>
              <a:ext uri="{FF2B5EF4-FFF2-40B4-BE49-F238E27FC236}">
                <a16:creationId xmlns:a16="http://schemas.microsoft.com/office/drawing/2014/main" id="{3DAB3DD2-882A-41F1-8793-B25E0911A776}"/>
              </a:ext>
            </a:extLst>
          </p:cNvPr>
          <p:cNvSpPr txBox="1"/>
          <p:nvPr/>
        </p:nvSpPr>
        <p:spPr>
          <a:xfrm>
            <a:off x="3607069" y="3978471"/>
            <a:ext cx="1398524" cy="17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spc="200" dirty="0">
                <a:latin typeface="Titillium" charset="0"/>
                <a:ea typeface="Titillium" charset="0"/>
                <a:cs typeface="Titillium" charset="0"/>
              </a:rPr>
              <a:t>Pages 07 - 10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1B7EFD23-737D-4811-A3D7-731035AF9BA4}"/>
              </a:ext>
            </a:extLst>
          </p:cNvPr>
          <p:cNvSpPr txBox="1"/>
          <p:nvPr/>
        </p:nvSpPr>
        <p:spPr>
          <a:xfrm>
            <a:off x="5407364" y="3974478"/>
            <a:ext cx="1398524" cy="17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spc="200" dirty="0">
                <a:latin typeface="Titillium" charset="0"/>
                <a:ea typeface="Titillium" charset="0"/>
                <a:cs typeface="Titillium" charset="0"/>
              </a:rPr>
              <a:t>Pages 11 - 16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34DD88FB-74E8-48A6-8F62-0FF55343BEFE}"/>
              </a:ext>
            </a:extLst>
          </p:cNvPr>
          <p:cNvSpPr txBox="1"/>
          <p:nvPr/>
        </p:nvSpPr>
        <p:spPr>
          <a:xfrm>
            <a:off x="1841353" y="3974881"/>
            <a:ext cx="1398524" cy="17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spc="200" dirty="0">
                <a:latin typeface="Titillium" charset="0"/>
              </a:rPr>
              <a:t>Pages 03 - 06</a:t>
            </a: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DE99AC82-440C-4B9C-A18D-FB437ACCFB4C}"/>
              </a:ext>
            </a:extLst>
          </p:cNvPr>
          <p:cNvSpPr txBox="1"/>
          <p:nvPr/>
        </p:nvSpPr>
        <p:spPr>
          <a:xfrm>
            <a:off x="7196305" y="3903373"/>
            <a:ext cx="1398524" cy="17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spc="200" dirty="0">
                <a:latin typeface="Titillium" charset="0"/>
                <a:ea typeface="Titillium" charset="0"/>
                <a:cs typeface="Titillium" charset="0"/>
              </a:rPr>
              <a:t>Pages 17 - 23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7D46DB81-53A9-4BBE-99D6-7470D9E7D72A}"/>
              </a:ext>
            </a:extLst>
          </p:cNvPr>
          <p:cNvSpPr txBox="1"/>
          <p:nvPr/>
        </p:nvSpPr>
        <p:spPr>
          <a:xfrm>
            <a:off x="8985240" y="3896193"/>
            <a:ext cx="1398524" cy="17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spc="200" dirty="0">
                <a:latin typeface="Titillium" charset="0"/>
                <a:ea typeface="Titillium" charset="0"/>
                <a:cs typeface="Titillium" charset="0"/>
              </a:rPr>
              <a:t>Pages 24 - 25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DEBAD57-62B9-4A36-AA18-DE44F9F3A2C7}"/>
              </a:ext>
            </a:extLst>
          </p:cNvPr>
          <p:cNvCxnSpPr/>
          <p:nvPr/>
        </p:nvCxnSpPr>
        <p:spPr>
          <a:xfrm>
            <a:off x="1879826" y="4480560"/>
            <a:ext cx="1117374" cy="0"/>
          </a:xfrm>
          <a:prstGeom prst="line">
            <a:avLst/>
          </a:prstGeom>
          <a:ln w="25400">
            <a:solidFill>
              <a:srgbClr val="AC75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502A506E-1ACC-4382-AEF3-C3F7CDA540C7}"/>
              </a:ext>
            </a:extLst>
          </p:cNvPr>
          <p:cNvCxnSpPr/>
          <p:nvPr/>
        </p:nvCxnSpPr>
        <p:spPr>
          <a:xfrm>
            <a:off x="3565070" y="4480560"/>
            <a:ext cx="1117374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92C8EF1-FC02-4BA2-B30D-19705713E524}"/>
              </a:ext>
            </a:extLst>
          </p:cNvPr>
          <p:cNvCxnSpPr/>
          <p:nvPr/>
        </p:nvCxnSpPr>
        <p:spPr>
          <a:xfrm>
            <a:off x="5445837" y="4480560"/>
            <a:ext cx="1117374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03DEFAFA-5168-4805-9112-E692156721E8}"/>
              </a:ext>
            </a:extLst>
          </p:cNvPr>
          <p:cNvCxnSpPr/>
          <p:nvPr/>
        </p:nvCxnSpPr>
        <p:spPr>
          <a:xfrm>
            <a:off x="7272796" y="4466106"/>
            <a:ext cx="1117374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6CDF581-7ED6-412A-BCC8-1EB9941A3B7C}"/>
              </a:ext>
            </a:extLst>
          </p:cNvPr>
          <p:cNvCxnSpPr/>
          <p:nvPr/>
        </p:nvCxnSpPr>
        <p:spPr>
          <a:xfrm>
            <a:off x="9023713" y="4466106"/>
            <a:ext cx="1117374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>
            <a:spLocks/>
          </p:cNvSpPr>
          <p:nvPr/>
        </p:nvSpPr>
        <p:spPr bwMode="auto">
          <a:xfrm>
            <a:off x="1790700" y="3041525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25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th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April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8881" y="3816475"/>
            <a:ext cx="0" cy="3041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30523" y="4149424"/>
            <a:ext cx="2941704" cy="4262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We will define the project, the main goals and needs. (2 DAYS)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836191" y="399375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D4943B45-4204-4BF7-B975-C1493C05BAE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7835" r="27835"/>
          <a:stretch>
            <a:fillRect/>
          </a:stretch>
        </p:blipFill>
        <p:spPr/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1BFCF71B-51DA-4D07-B8AD-190BC57D6355}"/>
              </a:ext>
            </a:extLst>
          </p:cNvPr>
          <p:cNvSpPr txBox="1"/>
          <p:nvPr/>
        </p:nvSpPr>
        <p:spPr>
          <a:xfrm>
            <a:off x="2836191" y="1054040"/>
            <a:ext cx="2941704" cy="941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IMPLEMENTATION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(Agenda)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4CE0C49-82DC-4D8A-B503-E2CF2771B622}"/>
              </a:ext>
            </a:extLst>
          </p:cNvPr>
          <p:cNvSpPr txBox="1"/>
          <p:nvPr/>
        </p:nvSpPr>
        <p:spPr>
          <a:xfrm>
            <a:off x="2824855" y="3173222"/>
            <a:ext cx="2941704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Defining the project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32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/>
          </p:cNvSpPr>
          <p:nvPr/>
        </p:nvSpPr>
        <p:spPr bwMode="auto">
          <a:xfrm>
            <a:off x="1790700" y="845314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29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th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April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5427" y="599092"/>
            <a:ext cx="2941704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Pre-process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5427" y="1444729"/>
            <a:ext cx="2941704" cy="4262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We will clean, pre-process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analyse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 all the data. (4 DAYS)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35427" y="128974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/>
          <p:cNvSpPr>
            <a:spLocks/>
          </p:cNvSpPr>
          <p:nvPr/>
        </p:nvSpPr>
        <p:spPr bwMode="auto">
          <a:xfrm>
            <a:off x="1790700" y="2979175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  <a:r>
              <a:rPr lang="en-US" sz="1400" baseline="300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rd</a:t>
            </a:r>
            <a:endParaRPr lang="en-US" sz="140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May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5427" y="2732953"/>
            <a:ext cx="2941704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Modelling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35427" y="3578590"/>
            <a:ext cx="2941704" cy="4262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We will create the optimal model to assess best forecasts (2 DAYS).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35427" y="342360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H="1">
            <a:off x="2148725" y="0"/>
            <a:ext cx="156" cy="8514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2148725" y="1620264"/>
            <a:ext cx="156" cy="13589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148881" y="3754125"/>
            <a:ext cx="0" cy="1595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DD1FD0EE-9ADF-4627-8AE0-AA4C48C23AC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7835" r="27835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sp>
        <p:nvSpPr>
          <p:cNvPr id="23" name="AutoShape 2">
            <a:extLst>
              <a:ext uri="{FF2B5EF4-FFF2-40B4-BE49-F238E27FC236}">
                <a16:creationId xmlns:a16="http://schemas.microsoft.com/office/drawing/2014/main" id="{4F77F1D9-739E-4A01-BA45-A6280FD85B63}"/>
              </a:ext>
            </a:extLst>
          </p:cNvPr>
          <p:cNvSpPr>
            <a:spLocks/>
          </p:cNvSpPr>
          <p:nvPr/>
        </p:nvSpPr>
        <p:spPr bwMode="auto">
          <a:xfrm>
            <a:off x="1790700" y="5349872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7</a:t>
            </a:r>
            <a:r>
              <a:rPr lang="en-US" sz="1400" baseline="300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th</a:t>
            </a: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May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4808D4C6-B535-4524-A5D8-FB570213A373}"/>
              </a:ext>
            </a:extLst>
          </p:cNvPr>
          <p:cNvSpPr txBox="1"/>
          <p:nvPr/>
        </p:nvSpPr>
        <p:spPr>
          <a:xfrm>
            <a:off x="2735427" y="5103650"/>
            <a:ext cx="2941704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Build the dashboard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DF1359A-2E2C-4897-87D2-1DD4F90120ED}"/>
              </a:ext>
            </a:extLst>
          </p:cNvPr>
          <p:cNvSpPr txBox="1"/>
          <p:nvPr/>
        </p:nvSpPr>
        <p:spPr>
          <a:xfrm>
            <a:off x="2735427" y="5949287"/>
            <a:ext cx="2941704" cy="4262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We will create a first version of the client’s dashboard (</a:t>
            </a: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 DAYS).</a:t>
            </a:r>
          </a:p>
        </p:txBody>
      </p:sp>
      <p:cxnSp>
        <p:nvCxnSpPr>
          <p:cNvPr id="28" name="Straight Connector 16">
            <a:extLst>
              <a:ext uri="{FF2B5EF4-FFF2-40B4-BE49-F238E27FC236}">
                <a16:creationId xmlns:a16="http://schemas.microsoft.com/office/drawing/2014/main" id="{93BA95B1-0F18-4C45-92B6-7F39587B6DA9}"/>
              </a:ext>
            </a:extLst>
          </p:cNvPr>
          <p:cNvCxnSpPr/>
          <p:nvPr/>
        </p:nvCxnSpPr>
        <p:spPr>
          <a:xfrm>
            <a:off x="2735427" y="579430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F680489B-C493-407F-B7B2-4B3ED634B72A}"/>
              </a:ext>
            </a:extLst>
          </p:cNvPr>
          <p:cNvCxnSpPr>
            <a:cxnSpLocks/>
          </p:cNvCxnSpPr>
          <p:nvPr/>
        </p:nvCxnSpPr>
        <p:spPr>
          <a:xfrm>
            <a:off x="2156028" y="6124822"/>
            <a:ext cx="0" cy="7331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6822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2148881" y="0"/>
            <a:ext cx="0" cy="21210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/>
          <p:cNvSpPr>
            <a:spLocks/>
          </p:cNvSpPr>
          <p:nvPr/>
        </p:nvSpPr>
        <p:spPr bwMode="auto">
          <a:xfrm>
            <a:off x="1790700" y="2121031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9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th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May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0523" y="2121031"/>
            <a:ext cx="294170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0000"/>
                </a:solidFill>
                <a:latin typeface="Titillium Light" charset="0"/>
              </a:rPr>
              <a:t>Project presentation &amp; 1</a:t>
            </a:r>
            <a:r>
              <a:rPr lang="en-US" sz="2000" baseline="30000" dirty="0">
                <a:solidFill>
                  <a:srgbClr val="000000"/>
                </a:solidFill>
                <a:latin typeface="Titillium Light" charset="0"/>
              </a:rPr>
              <a:t>st</a:t>
            </a:r>
            <a:r>
              <a:rPr lang="en-US" sz="2000" dirty="0">
                <a:solidFill>
                  <a:srgbClr val="000000"/>
                </a:solidFill>
                <a:latin typeface="Titillium Light" charset="0"/>
              </a:rPr>
              <a:t> Dashboard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0523" y="3228930"/>
            <a:ext cx="2941704" cy="4262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Delivery an initial version of the client’s dashboard and presentation of the project.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836191" y="307325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34FC312A-1560-4813-B07D-F2E75422958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7835" r="27835"/>
          <a:stretch>
            <a:fillRect/>
          </a:stretch>
        </p:blipFill>
        <p:spPr/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1370A39F-A1DD-4FBA-A03E-D55387463749}"/>
              </a:ext>
            </a:extLst>
          </p:cNvPr>
          <p:cNvSpPr>
            <a:spLocks/>
          </p:cNvSpPr>
          <p:nvPr/>
        </p:nvSpPr>
        <p:spPr bwMode="auto">
          <a:xfrm>
            <a:off x="1791012" y="4970186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month</a:t>
            </a:r>
          </a:p>
        </p:txBody>
      </p:sp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CB2128E4-D50F-4CAE-81A8-BC0E1D7DA47D}"/>
              </a:ext>
            </a:extLst>
          </p:cNvPr>
          <p:cNvCxnSpPr>
            <a:cxnSpLocks/>
          </p:cNvCxnSpPr>
          <p:nvPr/>
        </p:nvCxnSpPr>
        <p:spPr>
          <a:xfrm>
            <a:off x="2149037" y="2895981"/>
            <a:ext cx="0" cy="1772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9">
            <a:extLst>
              <a:ext uri="{FF2B5EF4-FFF2-40B4-BE49-F238E27FC236}">
                <a16:creationId xmlns:a16="http://schemas.microsoft.com/office/drawing/2014/main" id="{817047F4-F5DE-4B08-9A32-1C4C4F552493}"/>
              </a:ext>
            </a:extLst>
          </p:cNvPr>
          <p:cNvSpPr txBox="1"/>
          <p:nvPr/>
        </p:nvSpPr>
        <p:spPr>
          <a:xfrm>
            <a:off x="2796427" y="4952398"/>
            <a:ext cx="2941704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Titillium Light" charset="0"/>
              </a:rPr>
              <a:t>Update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8DE1BD4D-C344-4664-8DCE-C6F8AE58DAB8}"/>
              </a:ext>
            </a:extLst>
          </p:cNvPr>
          <p:cNvSpPr txBox="1"/>
          <p:nvPr/>
        </p:nvSpPr>
        <p:spPr>
          <a:xfrm>
            <a:off x="2796427" y="5357661"/>
            <a:ext cx="2941704" cy="109106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Maintenance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Firm</a:t>
            </a: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ware updates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Model improvement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New suggestions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Monthly report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7FFC4805-E6CE-4E03-BCA4-4F495AE238ED}"/>
              </a:ext>
            </a:extLst>
          </p:cNvPr>
          <p:cNvCxnSpPr/>
          <p:nvPr/>
        </p:nvCxnSpPr>
        <p:spPr>
          <a:xfrm>
            <a:off x="2802095" y="523532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3">
            <a:extLst>
              <a:ext uri="{FF2B5EF4-FFF2-40B4-BE49-F238E27FC236}">
                <a16:creationId xmlns:a16="http://schemas.microsoft.com/office/drawing/2014/main" id="{A9E17CF9-4B27-41AC-A537-72B3750E8783}"/>
              </a:ext>
            </a:extLst>
          </p:cNvPr>
          <p:cNvCxnSpPr>
            <a:cxnSpLocks/>
          </p:cNvCxnSpPr>
          <p:nvPr/>
        </p:nvCxnSpPr>
        <p:spPr>
          <a:xfrm flipH="1" flipV="1">
            <a:off x="2148725" y="3228931"/>
            <a:ext cx="312" cy="3061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0E5DB2D5-14F9-47BC-B5B4-730F6A037950}"/>
              </a:ext>
            </a:extLst>
          </p:cNvPr>
          <p:cNvCxnSpPr>
            <a:cxnSpLocks/>
          </p:cNvCxnSpPr>
          <p:nvPr/>
        </p:nvCxnSpPr>
        <p:spPr>
          <a:xfrm flipH="1" flipV="1">
            <a:off x="2148413" y="3761169"/>
            <a:ext cx="312" cy="3061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246DCD21-C90B-4057-BB4B-61C426CE52C4}"/>
              </a:ext>
            </a:extLst>
          </p:cNvPr>
          <p:cNvCxnSpPr>
            <a:cxnSpLocks/>
          </p:cNvCxnSpPr>
          <p:nvPr/>
        </p:nvCxnSpPr>
        <p:spPr>
          <a:xfrm flipH="1" flipV="1">
            <a:off x="2148101" y="4283980"/>
            <a:ext cx="312" cy="3061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3">
            <a:extLst>
              <a:ext uri="{FF2B5EF4-FFF2-40B4-BE49-F238E27FC236}">
                <a16:creationId xmlns:a16="http://schemas.microsoft.com/office/drawing/2014/main" id="{0E369BC1-7FA8-44F1-95CD-3809FD7940FA}"/>
              </a:ext>
            </a:extLst>
          </p:cNvPr>
          <p:cNvCxnSpPr>
            <a:cxnSpLocks/>
          </p:cNvCxnSpPr>
          <p:nvPr/>
        </p:nvCxnSpPr>
        <p:spPr>
          <a:xfrm flipV="1">
            <a:off x="2149037" y="4817785"/>
            <a:ext cx="0" cy="1524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5523E46B-3CD7-4BFF-A1D2-1B6B0A2ACB68}"/>
              </a:ext>
            </a:extLst>
          </p:cNvPr>
          <p:cNvCxnSpPr>
            <a:cxnSpLocks/>
          </p:cNvCxnSpPr>
          <p:nvPr/>
        </p:nvCxnSpPr>
        <p:spPr>
          <a:xfrm flipH="1" flipV="1">
            <a:off x="2147789" y="5744411"/>
            <a:ext cx="312" cy="3061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DD9C5C60-3337-4E2D-961A-281287E74715}"/>
              </a:ext>
            </a:extLst>
          </p:cNvPr>
          <p:cNvCxnSpPr>
            <a:cxnSpLocks/>
          </p:cNvCxnSpPr>
          <p:nvPr/>
        </p:nvCxnSpPr>
        <p:spPr>
          <a:xfrm flipH="1" flipV="1">
            <a:off x="2147477" y="6276649"/>
            <a:ext cx="312" cy="3061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AB76C83C-33BD-4CD0-9904-AF5E8E31FA61}"/>
              </a:ext>
            </a:extLst>
          </p:cNvPr>
          <p:cNvCxnSpPr>
            <a:cxnSpLocks/>
          </p:cNvCxnSpPr>
          <p:nvPr/>
        </p:nvCxnSpPr>
        <p:spPr>
          <a:xfrm flipH="1" flipV="1">
            <a:off x="2147165" y="6799460"/>
            <a:ext cx="312" cy="3061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26637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12694"/>
              </p:ext>
            </p:extLst>
          </p:nvPr>
        </p:nvGraphicFramePr>
        <p:xfrm>
          <a:off x="1790700" y="2189903"/>
          <a:ext cx="8610600" cy="4354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Initial fee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(setup &amp; 1</a:t>
                      </a:r>
                      <a:r>
                        <a:rPr lang="en-US" sz="1100" b="0" i="0" baseline="3000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st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Dashboard)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300$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480$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600$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240454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Monthly Fee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50$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80$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100$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Users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1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2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5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Payments history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019689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Weather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Cloud service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Not 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Smart notifications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Not 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459197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Forecasting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Not 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Not 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Included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hape 3703"/>
          <p:cNvSpPr/>
          <p:nvPr/>
        </p:nvSpPr>
        <p:spPr>
          <a:xfrm>
            <a:off x="4904639" y="1134828"/>
            <a:ext cx="246489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2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8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2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2"/>
                  <a:pt x="9507" y="18652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6"/>
                  <a:pt x="18000" y="491"/>
                </a:cubicBezTo>
                <a:cubicBezTo>
                  <a:pt x="18000" y="221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8"/>
                </a:cubicBezTo>
                <a:lnTo>
                  <a:pt x="7246" y="336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9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5"/>
                  <a:pt x="7200" y="21091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2"/>
                </a:lnTo>
                <a:lnTo>
                  <a:pt x="21513" y="8551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3707"/>
          <p:cNvSpPr/>
          <p:nvPr/>
        </p:nvSpPr>
        <p:spPr>
          <a:xfrm>
            <a:off x="6933795" y="1134828"/>
            <a:ext cx="45187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9"/>
                </a:moveTo>
                <a:cubicBezTo>
                  <a:pt x="20006" y="12260"/>
                  <a:pt x="12624" y="19437"/>
                  <a:pt x="10800" y="20538"/>
                </a:cubicBezTo>
                <a:cubicBezTo>
                  <a:pt x="8976" y="19437"/>
                  <a:pt x="1594" y="12260"/>
                  <a:pt x="1021" y="7002"/>
                </a:cubicBezTo>
                <a:cubicBezTo>
                  <a:pt x="1021" y="7002"/>
                  <a:pt x="982" y="6718"/>
                  <a:pt x="982" y="6382"/>
                </a:cubicBezTo>
                <a:cubicBezTo>
                  <a:pt x="982" y="3405"/>
                  <a:pt x="3404" y="983"/>
                  <a:pt x="6382" y="983"/>
                </a:cubicBezTo>
                <a:cubicBezTo>
                  <a:pt x="7780" y="983"/>
                  <a:pt x="9107" y="1519"/>
                  <a:pt x="10120" y="2492"/>
                </a:cubicBezTo>
                <a:lnTo>
                  <a:pt x="10800" y="3146"/>
                </a:lnTo>
                <a:lnTo>
                  <a:pt x="11480" y="2492"/>
                </a:lnTo>
                <a:cubicBezTo>
                  <a:pt x="12493" y="1519"/>
                  <a:pt x="13820" y="983"/>
                  <a:pt x="15218" y="983"/>
                </a:cubicBezTo>
                <a:cubicBezTo>
                  <a:pt x="18196" y="983"/>
                  <a:pt x="20618" y="3405"/>
                  <a:pt x="20618" y="6382"/>
                </a:cubicBezTo>
                <a:cubicBezTo>
                  <a:pt x="20618" y="6725"/>
                  <a:pt x="20579" y="7009"/>
                  <a:pt x="20579" y="7009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2"/>
                  <a:pt x="10800" y="1784"/>
                </a:cubicBezTo>
                <a:cubicBezTo>
                  <a:pt x="9653" y="682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706"/>
          <p:cNvSpPr/>
          <p:nvPr/>
        </p:nvSpPr>
        <p:spPr>
          <a:xfrm>
            <a:off x="9082275" y="1134828"/>
            <a:ext cx="45187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2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2"/>
                  <a:pt x="10800" y="19402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7"/>
                </a:lnTo>
                <a:lnTo>
                  <a:pt x="21471" y="6057"/>
                </a:lnTo>
                <a:cubicBezTo>
                  <a:pt x="21459" y="6043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3"/>
                  <a:pt x="129" y="6057"/>
                </a:cubicBezTo>
                <a:lnTo>
                  <a:pt x="98" y="6087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1"/>
                  <a:pt x="115" y="6686"/>
                </a:cubicBezTo>
                <a:lnTo>
                  <a:pt x="109" y="6691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1"/>
                </a:lnTo>
                <a:lnTo>
                  <a:pt x="21485" y="6686"/>
                </a:lnTo>
                <a:cubicBezTo>
                  <a:pt x="21553" y="6601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4412" y="1668399"/>
            <a:ext cx="13469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Bd" charset="0"/>
                <a:ea typeface="Titillium Bd" charset="0"/>
                <a:cs typeface="Titillium Bd" charset="0"/>
              </a:rPr>
              <a:t>Basic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Bd" charset="0"/>
              <a:ea typeface="Titillium Bd" charset="0"/>
              <a:cs typeface="Titillium B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4429" y="1668399"/>
            <a:ext cx="13469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Bd" charset="0"/>
                <a:ea typeface="Titillium Bd" charset="0"/>
                <a:cs typeface="Titillium Bd" charset="0"/>
              </a:rPr>
              <a:t>Pro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34742" y="1668399"/>
            <a:ext cx="13469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Bd" charset="0"/>
                <a:ea typeface="Titillium Bd" charset="0"/>
                <a:cs typeface="Titillium Bd" charset="0"/>
              </a:rPr>
              <a:t>Ultimate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7299" y="877468"/>
            <a:ext cx="2158701" cy="5667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19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0700" y="2985801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5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CONTACT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45C3243A-0A52-47EC-BA37-983051FC528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5457" b="35457"/>
          <a:stretch>
            <a:fillRect/>
          </a:stretch>
        </p:blipFill>
        <p:spPr/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D880F833-BE29-4BD4-A5B1-F9B33966CA7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35457" b="35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6842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700" y="2985801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Glad to hearing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from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0700" y="2527407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WE ARE HERE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96000" y="1553630"/>
            <a:ext cx="3702362" cy="1023957"/>
            <a:chOff x="6096000" y="1553630"/>
            <a:chExt cx="3702362" cy="102395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8048" y="1680799"/>
              <a:ext cx="1604414" cy="1753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HEADQUARTERS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68048" y="1929717"/>
              <a:ext cx="2530314" cy="64787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Av. Diagonal 597, 5</a:t>
              </a:r>
              <a:r>
                <a:rPr lang="en-US" sz="1200" baseline="300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th</a:t>
              </a:r>
              <a:r>
                <a:rPr lang="en-US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 floor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08012 Barcelona, Spain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Phone: 934572282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42111"/>
            <a:ext cx="3702362" cy="1023957"/>
            <a:chOff x="6096000" y="1553630"/>
            <a:chExt cx="3702362" cy="102395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68048" y="1680799"/>
              <a:ext cx="1955792" cy="1753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E-MAIL ADDRESSES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68048" y="1929717"/>
              <a:ext cx="2530314" cy="64787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Infor: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  <a:hlinkClick r:id="rId2"/>
                </a:rPr>
                <a:t>info@kvalue.com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</a:rPr>
                <a:t>Sales: </a:t>
              </a:r>
              <a:r>
                <a:rPr lang="en-US" sz="1200" dirty="0">
                  <a:solidFill>
                    <a:srgbClr val="000000">
                      <a:alpha val="60000"/>
                    </a:srgbClr>
                  </a:solidFill>
                  <a:latin typeface="Titillium" charset="0"/>
                  <a:ea typeface="Titillium" charset="0"/>
                  <a:cs typeface="Titillium" charset="0"/>
                  <a:hlinkClick r:id="rId3"/>
                </a:rPr>
                <a:t>sales@kvalue.com</a:t>
              </a:r>
              <a:endParaRPr lang="en-US" sz="12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Support: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  <a:hlinkClick r:id="rId4"/>
                </a:rPr>
                <a:t>support@kvalue.com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30592"/>
            <a:ext cx="2595515" cy="973777"/>
            <a:chOff x="6096000" y="1553630"/>
            <a:chExt cx="2595515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68048" y="1680799"/>
              <a:ext cx="1423467" cy="1753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tillium" charset="0"/>
                  <a:ea typeface="Titillium" charset="0"/>
                  <a:cs typeface="Titillium" charset="0"/>
                </a:rPr>
                <a:t>SOCIAL MEDIA</a:t>
              </a:r>
            </a:p>
          </p:txBody>
        </p:sp>
      </p:grpSp>
      <p:sp>
        <p:nvSpPr>
          <p:cNvPr id="22" name="Shape 3893">
            <a:extLst>
              <a:ext uri="{FF2B5EF4-FFF2-40B4-BE49-F238E27FC236}">
                <a16:creationId xmlns:a16="http://schemas.microsoft.com/office/drawing/2014/main" id="{BBD02465-7A62-4C66-99F5-E1033956EEB3}"/>
              </a:ext>
            </a:extLst>
          </p:cNvPr>
          <p:cNvSpPr/>
          <p:nvPr/>
        </p:nvSpPr>
        <p:spPr>
          <a:xfrm>
            <a:off x="7321626" y="471669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2"/>
                  <a:pt x="11183" y="9162"/>
                  <a:pt x="11217" y="9308"/>
                </a:cubicBezTo>
                <a:cubicBezTo>
                  <a:pt x="9543" y="9226"/>
                  <a:pt x="8059" y="8436"/>
                  <a:pt x="7065" y="7236"/>
                </a:cubicBezTo>
                <a:cubicBezTo>
                  <a:pt x="6892" y="7530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894">
            <a:extLst>
              <a:ext uri="{FF2B5EF4-FFF2-40B4-BE49-F238E27FC236}">
                <a16:creationId xmlns:a16="http://schemas.microsoft.com/office/drawing/2014/main" id="{BC29B294-244D-4E76-93CC-02F8614FEF69}"/>
              </a:ext>
            </a:extLst>
          </p:cNvPr>
          <p:cNvSpPr/>
          <p:nvPr/>
        </p:nvSpPr>
        <p:spPr>
          <a:xfrm>
            <a:off x="7733425" y="472808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899">
            <a:extLst>
              <a:ext uri="{FF2B5EF4-FFF2-40B4-BE49-F238E27FC236}">
                <a16:creationId xmlns:a16="http://schemas.microsoft.com/office/drawing/2014/main" id="{C7673C59-143C-4000-9AA0-FA3A5930F3B7}"/>
              </a:ext>
            </a:extLst>
          </p:cNvPr>
          <p:cNvSpPr/>
          <p:nvPr/>
        </p:nvSpPr>
        <p:spPr>
          <a:xfrm>
            <a:off x="8145224" y="472808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0700" y="2985801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1.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ABOUT US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CEEA4CA9-8A56-49DB-96FB-EBDDDD7FEED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5457" b="35457"/>
          <a:stretch>
            <a:fillRect/>
          </a:stretch>
        </p:blipFill>
        <p:spPr/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23F5D53-4824-43F6-9B7B-FD3894E769E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35457" b="35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01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9F22BB78-432B-4DBD-A6F1-D134692D0F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25" r="16625"/>
          <a:stretch>
            <a:fillRect/>
          </a:stretch>
        </p:blipFill>
        <p:spPr/>
      </p:pic>
      <p:sp>
        <p:nvSpPr>
          <p:cNvPr id="6" name="Title 1"/>
          <p:cNvSpPr txBox="1">
            <a:spLocks/>
          </p:cNvSpPr>
          <p:nvPr/>
        </p:nvSpPr>
        <p:spPr>
          <a:xfrm>
            <a:off x="1790700" y="4632576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0700" y="5128062"/>
            <a:ext cx="8610600" cy="80021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>
                <a:solidFill>
                  <a:schemeClr val="tx1">
                    <a:alpha val="60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Oriented on a ‘client’s first’ philosophy we are always focus to bring the best service.</a:t>
            </a:r>
          </a:p>
          <a:p>
            <a:pPr algn="ctr">
              <a:lnSpc>
                <a:spcPct val="150000"/>
              </a:lnSpc>
            </a:pPr>
            <a:r>
              <a:rPr lang="en-GB" sz="1200" dirty="0">
                <a:solidFill>
                  <a:schemeClr val="tx1">
                    <a:alpha val="60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We are specialists in business solutions and we work for all kind of companies, from little family businesses to big international companies.</a:t>
            </a:r>
            <a:endParaRPr lang="en-US" sz="1000" dirty="0">
              <a:solidFill>
                <a:schemeClr val="tx1">
                  <a:alpha val="60000"/>
                </a:schemeClr>
              </a:solidFill>
              <a:latin typeface="Titillium" panose="00000500000000000000" pitchFamily="50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3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358234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 little bit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of history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0700" y="3717319"/>
            <a:ext cx="3684814" cy="163121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K-Value was established in Barcelona, in October of 2018.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Was founded by Kiko Sánchez after 10 years working as ‘Data analyst’ for an important data advisory firm.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6 months later, the team has grown into 3 employees and more than 10 external collaborators.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693B363C-41B2-48F6-B23E-FA3547BAA40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0482" r="20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699" y="4323540"/>
            <a:ext cx="2637368" cy="1607000"/>
            <a:chOff x="1790699" y="4323540"/>
            <a:chExt cx="2637368" cy="1607000"/>
          </a:xfrm>
        </p:grpSpPr>
        <p:sp>
          <p:nvSpPr>
            <p:cNvPr id="11" name="TextBox 10"/>
            <p:cNvSpPr txBox="1"/>
            <p:nvPr/>
          </p:nvSpPr>
          <p:spPr>
            <a:xfrm>
              <a:off x="1790700" y="4323540"/>
              <a:ext cx="2637366" cy="175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KIKO SÁNCHEZ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90699" y="4493971"/>
              <a:ext cx="2637367" cy="20518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FOUNDER</a:t>
              </a:r>
            </a:p>
          </p:txBody>
        </p:sp>
        <p:sp>
          <p:nvSpPr>
            <p:cNvPr id="13" name="Freeform 346"/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370"/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380"/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3"/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3"/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3"/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90700" y="4952436"/>
              <a:ext cx="2637367" cy="3693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/>
              <a:r>
                <a:rPr lang="en-US" sz="1200" dirty="0">
                  <a:latin typeface="Titillium Light" charset="0"/>
                  <a:ea typeface="Titillium Light" charset="0"/>
                  <a:cs typeface="Titillium Light" charset="0"/>
                </a:rPr>
                <a:t>If you’re not having fun with what</a:t>
              </a:r>
            </a:p>
            <a:p>
              <a:pPr algn="ctr"/>
              <a:r>
                <a:rPr lang="en-US" sz="1200" dirty="0">
                  <a:latin typeface="Titillium Light" charset="0"/>
                  <a:ea typeface="Titillium Light" charset="0"/>
                  <a:cs typeface="Titillium Light" charset="0"/>
                </a:rPr>
                <a:t>you’re </a:t>
              </a:r>
              <a:r>
                <a:rPr lang="en-US" sz="1200" dirty="0">
                  <a:solidFill>
                    <a:schemeClr val="accent2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doing then you’re </a:t>
              </a:r>
              <a:r>
                <a:rPr lang="en-US" sz="1200" dirty="0">
                  <a:latin typeface="Titillium Light" charset="0"/>
                  <a:ea typeface="Titillium Light" charset="0"/>
                  <a:cs typeface="Titillium Light" charset="0"/>
                </a:rPr>
                <a:t>doing it wrong.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77315" y="4323540"/>
            <a:ext cx="2637368" cy="1607000"/>
            <a:chOff x="1790699" y="4323540"/>
            <a:chExt cx="2637368" cy="1607000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175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KATHY NARIM-NOMSTROM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493971"/>
              <a:ext cx="2637367" cy="20518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IOT ANALYTICS</a:t>
              </a:r>
            </a:p>
          </p:txBody>
        </p:sp>
        <p:sp>
          <p:nvSpPr>
            <p:cNvPr id="24" name="Freeform 346"/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370"/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6" name="Freeform 380"/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7" name="AutoShape 3"/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3"/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3"/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700" y="4952436"/>
              <a:ext cx="2637367" cy="5539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200" dirty="0">
                  <a:latin typeface="Titillium Light" charset="0"/>
                </a:rPr>
                <a:t>If you are working on something that you really care about, you don’t have to be pushed. </a:t>
              </a:r>
              <a:r>
                <a:rPr lang="en-US" sz="1200" dirty="0">
                  <a:solidFill>
                    <a:schemeClr val="accent2"/>
                  </a:solidFill>
                  <a:latin typeface="Titillium Light" charset="0"/>
                </a:rPr>
                <a:t>The vision pulls you.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763931" y="4323540"/>
            <a:ext cx="2637368" cy="1607000"/>
            <a:chOff x="1790699" y="4323540"/>
            <a:chExt cx="2637368" cy="1607000"/>
          </a:xfrm>
        </p:grpSpPr>
        <p:sp>
          <p:nvSpPr>
            <p:cNvPr id="32" name="TextBox 31"/>
            <p:cNvSpPr txBox="1"/>
            <p:nvPr/>
          </p:nvSpPr>
          <p:spPr>
            <a:xfrm>
              <a:off x="1790700" y="4323540"/>
              <a:ext cx="2637366" cy="172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TOM TOMS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0699" y="4493971"/>
              <a:ext cx="2637367" cy="20518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SALES MANAGER</a:t>
              </a:r>
            </a:p>
          </p:txBody>
        </p:sp>
        <p:sp>
          <p:nvSpPr>
            <p:cNvPr id="34" name="Freeform 346"/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370"/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6" name="Freeform 380"/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7" name="AutoShape 3"/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"/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AutoShape 3"/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4952436"/>
              <a:ext cx="2637367" cy="3693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/>
              <a:r>
                <a:rPr lang="en-US" sz="1200" dirty="0">
                  <a:latin typeface="Titillium Light" charset="0"/>
                </a:rPr>
                <a:t>The way get started is to quit talking and </a:t>
              </a:r>
              <a:r>
                <a:rPr lang="en-US" sz="1200" dirty="0">
                  <a:solidFill>
                    <a:schemeClr val="accent2"/>
                  </a:solidFill>
                  <a:latin typeface="Titillium Light" charset="0"/>
                </a:rPr>
                <a:t>begin doing</a:t>
              </a:r>
              <a:r>
                <a:rPr lang="en-US" sz="1200" dirty="0">
                  <a:latin typeface="Titillium Light" charset="0"/>
                </a:rPr>
                <a:t>.</a:t>
              </a:r>
            </a:p>
          </p:txBody>
        </p:sp>
      </p:grp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C4E729C4-9C0C-4C48-B32E-692C84555C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9692"/>
          <a:stretch/>
        </p:blipFill>
        <p:spPr>
          <a:xfrm>
            <a:off x="1790699" y="1989666"/>
            <a:ext cx="2564165" cy="2129523"/>
          </a:xfrm>
        </p:spPr>
      </p:pic>
      <p:pic>
        <p:nvPicPr>
          <p:cNvPr id="41" name="Marcador de posición de imagen 40">
            <a:extLst>
              <a:ext uri="{FF2B5EF4-FFF2-40B4-BE49-F238E27FC236}">
                <a16:creationId xmlns:a16="http://schemas.microsoft.com/office/drawing/2014/main" id="{F2E60A57-32AD-4CE9-A09F-4E905D6269F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4726205" y="1989666"/>
            <a:ext cx="2688478" cy="2129523"/>
          </a:xfrm>
        </p:spPr>
      </p:pic>
      <p:pic>
        <p:nvPicPr>
          <p:cNvPr id="43" name="Marcador de posición de imagen 42">
            <a:extLst>
              <a:ext uri="{FF2B5EF4-FFF2-40B4-BE49-F238E27FC236}">
                <a16:creationId xmlns:a16="http://schemas.microsoft.com/office/drawing/2014/main" id="{D0105CD3-3EE4-4DE9-8C08-1B8A2102069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453" r="4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826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0700" y="2985801"/>
            <a:ext cx="3684814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2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WHAT WE DO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75CE7372-191A-4357-8CD3-D2057F014E6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5457" b="35457"/>
          <a:stretch>
            <a:fillRect/>
          </a:stretch>
        </p:blipFill>
        <p:spPr/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95AFB9AB-F05D-4D25-B12B-88C256A49E2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35457" b="35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530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042" y="2716774"/>
            <a:ext cx="1596079" cy="741281"/>
            <a:chOff x="6334630" y="1771317"/>
            <a:chExt cx="1596079" cy="741281"/>
          </a:xfrm>
        </p:grpSpPr>
        <p:sp>
          <p:nvSpPr>
            <p:cNvPr id="4" name="Shape 3599"/>
            <p:cNvSpPr/>
            <p:nvPr/>
          </p:nvSpPr>
          <p:spPr>
            <a:xfrm>
              <a:off x="6927266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34630" y="2362236"/>
              <a:ext cx="1596079" cy="1503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DATA COLLECTION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51627" y="2716774"/>
            <a:ext cx="1781001" cy="889014"/>
            <a:chOff x="8287323" y="1771317"/>
            <a:chExt cx="1781001" cy="889014"/>
          </a:xfrm>
        </p:grpSpPr>
        <p:sp>
          <p:nvSpPr>
            <p:cNvPr id="7" name="Shape 3717"/>
            <p:cNvSpPr/>
            <p:nvPr/>
          </p:nvSpPr>
          <p:spPr>
            <a:xfrm>
              <a:off x="8972419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87323" y="2362236"/>
              <a:ext cx="1781001" cy="2980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DATA ANALYSIS &amp;</a:t>
              </a:r>
            </a:p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MACHINE LEARNING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60378" y="2716773"/>
            <a:ext cx="1593385" cy="889014"/>
            <a:chOff x="6335976" y="3192363"/>
            <a:chExt cx="1593385" cy="889014"/>
          </a:xfrm>
        </p:grpSpPr>
        <p:sp>
          <p:nvSpPr>
            <p:cNvPr id="10" name="Shape 3620"/>
            <p:cNvSpPr/>
            <p:nvPr/>
          </p:nvSpPr>
          <p:spPr>
            <a:xfrm>
              <a:off x="6927266" y="3192363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35976" y="3783282"/>
              <a:ext cx="1593385" cy="2980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DATA CLEANING &amp;</a:t>
              </a:r>
            </a:p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PRE-PROCESSING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1375" y="2716773"/>
            <a:ext cx="1810753" cy="741282"/>
            <a:chOff x="8272445" y="3194740"/>
            <a:chExt cx="1810753" cy="741282"/>
          </a:xfrm>
        </p:grpSpPr>
        <p:sp>
          <p:nvSpPr>
            <p:cNvPr id="13" name="Shape 3647"/>
            <p:cNvSpPr/>
            <p:nvPr/>
          </p:nvSpPr>
          <p:spPr>
            <a:xfrm>
              <a:off x="8991091" y="3194740"/>
              <a:ext cx="373452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72445" y="3785660"/>
              <a:ext cx="1810753" cy="1503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REPORT &amp; OPTIMIZE</a:t>
              </a:r>
            </a:p>
          </p:txBody>
        </p:sp>
      </p:grpSp>
      <p:sp>
        <p:nvSpPr>
          <p:cNvPr id="15" name="Oval 14"/>
          <p:cNvSpPr/>
          <p:nvPr/>
        </p:nvSpPr>
        <p:spPr>
          <a:xfrm>
            <a:off x="2675310" y="3771869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860365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7045420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9230474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4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119944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04309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733" y="3968571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/>
          </p:cNvSpPr>
          <p:nvPr/>
        </p:nvSpPr>
        <p:spPr bwMode="auto">
          <a:xfrm>
            <a:off x="3737113" y="1070114"/>
            <a:ext cx="4717774" cy="471777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5587453" y="1193780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7311058" y="2902762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38604" y="1348246"/>
            <a:ext cx="1703993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01. PRE -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8604" y="1597164"/>
            <a:ext cx="2530314" cy="4262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Collect, clean and adapt the data to our main goals.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6109" y="3027814"/>
            <a:ext cx="1129540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02. ANALYZE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96109" y="3276732"/>
            <a:ext cx="2530314" cy="4262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Searching for patterns and plot interesting results.</a:t>
            </a:r>
          </a:p>
        </p:txBody>
      </p:sp>
      <p:sp>
        <p:nvSpPr>
          <p:cNvPr id="9" name="Shape 3767"/>
          <p:cNvSpPr/>
          <p:nvPr/>
        </p:nvSpPr>
        <p:spPr>
          <a:xfrm>
            <a:off x="7602831" y="3194535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838085" y="2902762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96244" y="3050404"/>
            <a:ext cx="1205459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04. OPTIMIZE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0013" y="3299322"/>
            <a:ext cx="1991689" cy="647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Suggestions for the future and improvements to get a better performance.</a:t>
            </a:r>
          </a:p>
        </p:txBody>
      </p:sp>
      <p:sp>
        <p:nvSpPr>
          <p:cNvPr id="14" name="Shape 3624"/>
          <p:cNvSpPr/>
          <p:nvPr/>
        </p:nvSpPr>
        <p:spPr>
          <a:xfrm>
            <a:off x="4150398" y="3215075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87453" y="4599589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38604" y="4754055"/>
            <a:ext cx="1365117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03. REPORTING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38604" y="5002973"/>
            <a:ext cx="2530314" cy="4262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Getting conclusions for writing a report of the goals.</a:t>
            </a:r>
          </a:p>
        </p:txBody>
      </p:sp>
      <p:sp>
        <p:nvSpPr>
          <p:cNvPr id="18" name="Shape 3717"/>
          <p:cNvSpPr/>
          <p:nvPr/>
        </p:nvSpPr>
        <p:spPr>
          <a:xfrm>
            <a:off x="5899766" y="491190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60"/>
          <p:cNvSpPr/>
          <p:nvPr/>
        </p:nvSpPr>
        <p:spPr>
          <a:xfrm>
            <a:off x="5899766" y="149597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E894713-D93C-4F18-BBE6-89655A051CD3}"/>
              </a:ext>
            </a:extLst>
          </p:cNvPr>
          <p:cNvCxnSpPr>
            <a:cxnSpLocks/>
          </p:cNvCxnSpPr>
          <p:nvPr/>
        </p:nvCxnSpPr>
        <p:spPr>
          <a:xfrm>
            <a:off x="6676028" y="2151746"/>
            <a:ext cx="635030" cy="723001"/>
          </a:xfrm>
          <a:prstGeom prst="straightConnector1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31DFB5C-D208-4B3F-8E17-EBED1CFD68C1}"/>
              </a:ext>
            </a:extLst>
          </p:cNvPr>
          <p:cNvCxnSpPr>
            <a:cxnSpLocks/>
          </p:cNvCxnSpPr>
          <p:nvPr/>
        </p:nvCxnSpPr>
        <p:spPr>
          <a:xfrm flipV="1">
            <a:off x="5008919" y="3420473"/>
            <a:ext cx="2149545" cy="18268"/>
          </a:xfrm>
          <a:prstGeom prst="straightConnector1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41DECEC-D524-4056-A53B-686217F0A38C}"/>
              </a:ext>
            </a:extLst>
          </p:cNvPr>
          <p:cNvCxnSpPr>
            <a:cxnSpLocks/>
          </p:cNvCxnSpPr>
          <p:nvPr/>
        </p:nvCxnSpPr>
        <p:spPr>
          <a:xfrm flipH="1">
            <a:off x="6676028" y="3938186"/>
            <a:ext cx="729506" cy="815869"/>
          </a:xfrm>
          <a:prstGeom prst="straightConnector1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E2B5E8AF-424C-4F46-9860-3491F5738C52}"/>
              </a:ext>
            </a:extLst>
          </p:cNvPr>
          <p:cNvCxnSpPr>
            <a:cxnSpLocks/>
          </p:cNvCxnSpPr>
          <p:nvPr/>
        </p:nvCxnSpPr>
        <p:spPr>
          <a:xfrm flipH="1" flipV="1">
            <a:off x="4665948" y="3976069"/>
            <a:ext cx="894930" cy="835168"/>
          </a:xfrm>
          <a:prstGeom prst="straightConnector1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6016</TotalTime>
  <Words>767</Words>
  <Application>Microsoft Office PowerPoint</Application>
  <PresentationFormat>Panorámica</PresentationFormat>
  <Paragraphs>189</Paragraphs>
  <Slides>25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Calibri</vt:lpstr>
      <vt:lpstr>Source Sans Pro</vt:lpstr>
      <vt:lpstr>Titillium</vt:lpstr>
      <vt:lpstr>Titillium Bd</vt:lpstr>
      <vt:lpstr>Titillium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Meet our Team</vt:lpstr>
      <vt:lpstr>Presentación de PowerPoint</vt:lpstr>
      <vt:lpstr>What we do?</vt:lpstr>
      <vt:lpstr>Presentación de PowerPoint</vt:lpstr>
      <vt:lpstr>Some of our clients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ADVANTAGES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365</cp:lastModifiedBy>
  <cp:revision>184</cp:revision>
  <dcterms:created xsi:type="dcterms:W3CDTF">2016-09-29T04:17:56Z</dcterms:created>
  <dcterms:modified xsi:type="dcterms:W3CDTF">2019-04-24T14:47:10Z</dcterms:modified>
</cp:coreProperties>
</file>